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716000" cy="771525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D8F50A-6A9A-431E-9048-9B5A38B5F3C4}" v="32" dt="2026-08-31T14:37:42.7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providerId="Windows Live" clId="Web-{EDD8F50A-6A9A-431E-9048-9B5A38B5F3C4}"/>
    <pc:docChg chg="modSld">
      <pc:chgData name="Guest User" userId="" providerId="Windows Live" clId="Web-{EDD8F50A-6A9A-431E-9048-9B5A38B5F3C4}" dt="2026-08-31T14:37:42.781" v="29" actId="1076"/>
      <pc:docMkLst>
        <pc:docMk/>
      </pc:docMkLst>
      <pc:sldChg chg="modSp">
        <pc:chgData name="Guest User" userId="" providerId="Windows Live" clId="Web-{EDD8F50A-6A9A-431E-9048-9B5A38B5F3C4}" dt="2026-08-31T14:37:22.093" v="25" actId="1076"/>
        <pc:sldMkLst>
          <pc:docMk/>
          <pc:sldMk cId="1301333054" sldId="257"/>
        </pc:sldMkLst>
        <pc:spChg chg="mod">
          <ac:chgData name="Guest User" userId="" providerId="Windows Live" clId="Web-{EDD8F50A-6A9A-431E-9048-9B5A38B5F3C4}" dt="2026-08-31T14:37:22.093" v="25" actId="1076"/>
          <ac:spMkLst>
            <pc:docMk/>
            <pc:sldMk cId="1301333054" sldId="257"/>
            <ac:spMk id="12" creationId="{7D93593A-3CBD-4110-9B69-D692564ACA40}"/>
          </ac:spMkLst>
        </pc:spChg>
      </pc:sldChg>
      <pc:sldChg chg="modSp">
        <pc:chgData name="Guest User" userId="" providerId="Windows Live" clId="Web-{EDD8F50A-6A9A-431E-9048-9B5A38B5F3C4}" dt="2026-08-31T14:37:31.515" v="27" actId="1076"/>
        <pc:sldMkLst>
          <pc:docMk/>
          <pc:sldMk cId="894896599" sldId="258"/>
        </pc:sldMkLst>
        <pc:spChg chg="mod">
          <ac:chgData name="Guest User" userId="" providerId="Windows Live" clId="Web-{EDD8F50A-6A9A-431E-9048-9B5A38B5F3C4}" dt="2026-08-31T14:37:31.515" v="27" actId="1076"/>
          <ac:spMkLst>
            <pc:docMk/>
            <pc:sldMk cId="894896599" sldId="258"/>
            <ac:spMk id="17" creationId="{2290F901-3C6F-41DE-8A2E-B84F714C465D}"/>
          </ac:spMkLst>
        </pc:spChg>
      </pc:sldChg>
      <pc:sldChg chg="modSp">
        <pc:chgData name="Guest User" userId="" providerId="Windows Live" clId="Web-{EDD8F50A-6A9A-431E-9048-9B5A38B5F3C4}" dt="2026-08-31T14:37:36.515" v="28" actId="1076"/>
        <pc:sldMkLst>
          <pc:docMk/>
          <pc:sldMk cId="1389506387" sldId="259"/>
        </pc:sldMkLst>
        <pc:spChg chg="mod">
          <ac:chgData name="Guest User" userId="" providerId="Windows Live" clId="Web-{EDD8F50A-6A9A-431E-9048-9B5A38B5F3C4}" dt="2026-08-31T14:36:51.202" v="18" actId="1076"/>
          <ac:spMkLst>
            <pc:docMk/>
            <pc:sldMk cId="1389506387" sldId="259"/>
            <ac:spMk id="10" creationId="{542B1E2E-5403-47BA-B094-08EF2D1E1A5F}"/>
          </ac:spMkLst>
        </pc:spChg>
        <pc:spChg chg="mod">
          <ac:chgData name="Guest User" userId="" providerId="Windows Live" clId="Web-{EDD8F50A-6A9A-431E-9048-9B5A38B5F3C4}" dt="2026-08-31T14:36:51.187" v="17" actId="1076"/>
          <ac:spMkLst>
            <pc:docMk/>
            <pc:sldMk cId="1389506387" sldId="259"/>
            <ac:spMk id="11" creationId="{5131A4A2-FD47-4865-AAA8-0B2DDB8F6621}"/>
          </ac:spMkLst>
        </pc:spChg>
        <pc:spChg chg="mod">
          <ac:chgData name="Guest User" userId="" providerId="Windows Live" clId="Web-{EDD8F50A-6A9A-431E-9048-9B5A38B5F3C4}" dt="2026-08-31T14:37:36.515" v="28" actId="1076"/>
          <ac:spMkLst>
            <pc:docMk/>
            <pc:sldMk cId="1389506387" sldId="259"/>
            <ac:spMk id="15" creationId="{8F4E39C6-18D3-48C3-A082-189841ED0211}"/>
          </ac:spMkLst>
        </pc:spChg>
        <pc:picChg chg="mod modCrop">
          <ac:chgData name="Guest User" userId="" providerId="Windows Live" clId="Web-{EDD8F50A-6A9A-431E-9048-9B5A38B5F3C4}" dt="2026-08-31T14:37:12.327" v="24"/>
          <ac:picMkLst>
            <pc:docMk/>
            <pc:sldMk cId="1389506387" sldId="259"/>
            <ac:picMk id="16" creationId="{00000000-0000-0000-0000-000000000000}"/>
          </ac:picMkLst>
        </pc:picChg>
        <pc:picChg chg="mod">
          <ac:chgData name="Guest User" userId="" providerId="Windows Live" clId="Web-{EDD8F50A-6A9A-431E-9048-9B5A38B5F3C4}" dt="2026-08-31T14:36:51.202" v="19" actId="1076"/>
          <ac:picMkLst>
            <pc:docMk/>
            <pc:sldMk cId="1389506387" sldId="259"/>
            <ac:picMk id="24" creationId="{00000000-0000-0000-0000-000000000000}"/>
          </ac:picMkLst>
        </pc:picChg>
      </pc:sldChg>
      <pc:sldChg chg="modSp">
        <pc:chgData name="Guest User" userId="" providerId="Windows Live" clId="Web-{EDD8F50A-6A9A-431E-9048-9B5A38B5F3C4}" dt="2026-08-31T14:37:42.781" v="29" actId="1076"/>
        <pc:sldMkLst>
          <pc:docMk/>
          <pc:sldMk cId="579042185" sldId="260"/>
        </pc:sldMkLst>
        <pc:spChg chg="mod">
          <ac:chgData name="Guest User" userId="" providerId="Windows Live" clId="Web-{EDD8F50A-6A9A-431E-9048-9B5A38B5F3C4}" dt="2026-08-31T14:34:50.076" v="0" actId="20577"/>
          <ac:spMkLst>
            <pc:docMk/>
            <pc:sldMk cId="579042185" sldId="260"/>
            <ac:spMk id="7" creationId="{65685151-ABCF-46F3-B91F-5F4C4C2F3FC7}"/>
          </ac:spMkLst>
        </pc:spChg>
        <pc:spChg chg="mod">
          <ac:chgData name="Guest User" userId="" providerId="Windows Live" clId="Web-{EDD8F50A-6A9A-431E-9048-9B5A38B5F3C4}" dt="2026-08-31T14:36:15.780" v="4" actId="20577"/>
          <ac:spMkLst>
            <pc:docMk/>
            <pc:sldMk cId="579042185" sldId="260"/>
            <ac:spMk id="9" creationId="{79B95175-038A-4F0B-85A8-81F92CD8783F}"/>
          </ac:spMkLst>
        </pc:spChg>
        <pc:spChg chg="mod">
          <ac:chgData name="Guest User" userId="" providerId="Windows Live" clId="Web-{EDD8F50A-6A9A-431E-9048-9B5A38B5F3C4}" dt="2026-08-31T14:37:42.781" v="29" actId="1076"/>
          <ac:spMkLst>
            <pc:docMk/>
            <pc:sldMk cId="579042185" sldId="260"/>
            <ac:spMk id="10" creationId="{75397BBF-034F-446F-A0B3-335BA3FD421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Content: user-provided Presentacion ATE BG Horizonte Educacional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Content: user-provided Presentacion ATE BG Horizonte Educacional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rPr dirty="0"/>
              <a:t>- Content: user-provided </a:t>
            </a:r>
            <a:r>
              <a:rPr dirty="0" err="1"/>
              <a:t>Presentacion</a:t>
            </a:r>
            <a:r>
              <a:rPr dirty="0"/>
              <a:t> ATE BG Horizonte </a:t>
            </a:r>
            <a:r>
              <a:rPr dirty="0" err="1"/>
              <a:t>Educacional</a:t>
            </a:r>
            <a:r>
              <a:rPr dirty="0"/>
              <a:t>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Content: user-provided Presentacion ATE BG Horizonte Educacional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Content: user-provided Presentacion ATE BG Horizonte Educacional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Content: user-provided Presentacion ATE BG Horizonte Educacional (1).pptx</a:t>
            </a:r>
          </a:p>
          <a:p>
            <a:r>
              <a:t>- Visual design and embedded photographs: user-provided Plantilla Presentación BG.pdf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bgheducacional/" TargetMode="External"/><Relationship Id="rId4" Type="http://schemas.openxmlformats.org/officeDocument/2006/relationships/hyperlink" Target="https://bghorizonteducacional.cl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sp>
        <p:nvSpPr>
          <p:cNvPr id="2" name="cover-title">
            <a:extLst>
              <a:ext uri="{FF2B5EF4-FFF2-40B4-BE49-F238E27FC236}">
                <a16:creationId xmlns:a16="http://schemas.microsoft.com/office/drawing/2014/main" id="{6F0E3284-8A70-4AAB-AD49-CEADF4BCB7AD}"/>
              </a:ext>
            </a:extLst>
          </p:cNvPr>
          <p:cNvSpPr>
            <a:spLocks noGrp="1"/>
          </p:cNvSpPr>
          <p:nvPr/>
        </p:nvSpPr>
        <p:spPr>
          <a:xfrm>
            <a:off x="771525" y="3429000"/>
            <a:ext cx="8572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40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40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BG HORIZONTE EDUCACIONAL</a:t>
            </a:r>
          </a:p>
        </p:txBody>
      </p:sp>
      <p:sp>
        <p:nvSpPr>
          <p:cNvPr id="3" name="cover-subtitle">
            <a:extLst>
              <a:ext uri="{FF2B5EF4-FFF2-40B4-BE49-F238E27FC236}">
                <a16:creationId xmlns:a16="http://schemas.microsoft.com/office/drawing/2014/main" id="{19A7CEAA-E63A-4F5F-9934-054027E66F1E}"/>
              </a:ext>
            </a:extLst>
          </p:cNvPr>
          <p:cNvSpPr>
            <a:spLocks noGrp="1"/>
          </p:cNvSpPr>
          <p:nvPr/>
        </p:nvSpPr>
        <p:spPr>
          <a:xfrm>
            <a:off x="771525" y="4400550"/>
            <a:ext cx="8667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2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Una ATE </a:t>
            </a:r>
            <a:r>
              <a:rPr sz="22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que</a:t>
            </a:r>
            <a:r>
              <a:rPr sz="22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2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conoce</a:t>
            </a:r>
            <a:r>
              <a:rPr sz="22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la </a:t>
            </a:r>
            <a:r>
              <a:rPr sz="22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realidad</a:t>
            </a:r>
            <a:r>
              <a:rPr sz="22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2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educativa</a:t>
            </a:r>
            <a:endParaRPr sz="225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" name="cover-tagline">
            <a:extLst>
              <a:ext uri="{FF2B5EF4-FFF2-40B4-BE49-F238E27FC236}">
                <a16:creationId xmlns:a16="http://schemas.microsoft.com/office/drawing/2014/main" id="{185FC9E7-C3D0-48B8-967D-00F27B7C3106}"/>
              </a:ext>
            </a:extLst>
          </p:cNvPr>
          <p:cNvSpPr>
            <a:spLocks noGrp="1"/>
          </p:cNvSpPr>
          <p:nvPr/>
        </p:nvSpPr>
        <p:spPr>
          <a:xfrm>
            <a:off x="771525" y="5095875"/>
            <a:ext cx="7524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buNone/>
              <a:defRPr sz="1500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500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Soluciones profesionales, actuales y aplicables para fortalecer a quienes educan.</a:t>
            </a:r>
          </a:p>
        </p:txBody>
      </p:sp>
    </p:spTree>
    <p:extLst>
      <p:ext uri="{BB962C8B-B14F-4D97-AF65-F5344CB8AC3E}">
        <p14:creationId xmlns:p14="http://schemas.microsoft.com/office/powerpoint/2010/main" val="321290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sp>
        <p:nvSpPr>
          <p:cNvPr id="2" name="who-title">
            <a:extLst>
              <a:ext uri="{FF2B5EF4-FFF2-40B4-BE49-F238E27FC236}">
                <a16:creationId xmlns:a16="http://schemas.microsoft.com/office/drawing/2014/main" id="{55D716ED-5090-4748-AC53-CBDF43F067CA}"/>
              </a:ext>
            </a:extLst>
          </p:cNvPr>
          <p:cNvSpPr>
            <a:spLocks noGrp="1"/>
          </p:cNvSpPr>
          <p:nvPr/>
        </p:nvSpPr>
        <p:spPr>
          <a:xfrm>
            <a:off x="1857375" y="1466850"/>
            <a:ext cx="4953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QUIÉNES SOMOS</a:t>
            </a:r>
          </a:p>
        </p:txBody>
      </p:sp>
      <p:sp>
        <p:nvSpPr>
          <p:cNvPr id="3" name="who-01.-number">
            <a:extLst>
              <a:ext uri="{FF2B5EF4-FFF2-40B4-BE49-F238E27FC236}">
                <a16:creationId xmlns:a16="http://schemas.microsoft.com/office/drawing/2014/main" id="{8C5FEBCF-872C-401D-9AEE-34FCBB0BA6D1}"/>
              </a:ext>
            </a:extLst>
          </p:cNvPr>
          <p:cNvSpPr>
            <a:spLocks noGrp="1"/>
          </p:cNvSpPr>
          <p:nvPr/>
        </p:nvSpPr>
        <p:spPr>
          <a:xfrm>
            <a:off x="1857375" y="2381250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01.</a:t>
            </a:r>
          </a:p>
        </p:txBody>
      </p:sp>
      <p:sp>
        <p:nvSpPr>
          <p:cNvPr id="4" name="who-01.-heading">
            <a:extLst>
              <a:ext uri="{FF2B5EF4-FFF2-40B4-BE49-F238E27FC236}">
                <a16:creationId xmlns:a16="http://schemas.microsoft.com/office/drawing/2014/main" id="{A84C81EE-DD31-4FC7-A69B-48233C22F95F}"/>
              </a:ext>
            </a:extLst>
          </p:cNvPr>
          <p:cNvSpPr>
            <a:spLocks noGrp="1"/>
          </p:cNvSpPr>
          <p:nvPr/>
        </p:nvSpPr>
        <p:spPr>
          <a:xfrm>
            <a:off x="2619375" y="2409825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ASISTENCIA TÉCNICA EDUCATIVA</a:t>
            </a:r>
          </a:p>
        </p:txBody>
      </p:sp>
      <p:sp>
        <p:nvSpPr>
          <p:cNvPr id="5" name="who-01.-body">
            <a:extLst>
              <a:ext uri="{FF2B5EF4-FFF2-40B4-BE49-F238E27FC236}">
                <a16:creationId xmlns:a16="http://schemas.microsoft.com/office/drawing/2014/main" id="{CD96A27B-76C0-40A2-8F0A-677BDC4A0F20}"/>
              </a:ext>
            </a:extLst>
          </p:cNvPr>
          <p:cNvSpPr>
            <a:spLocks noGrp="1"/>
          </p:cNvSpPr>
          <p:nvPr/>
        </p:nvSpPr>
        <p:spPr>
          <a:xfrm>
            <a:off x="2619375" y="2724150"/>
            <a:ext cx="4191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rPr>
              <a:t>Somos una ATE aprobada, orientada a apoyar a profesionales e instituciones educacionales mediante formación, asesoría y acompañamiento técnico.</a:t>
            </a:r>
          </a:p>
        </p:txBody>
      </p:sp>
      <p:sp>
        <p:nvSpPr>
          <p:cNvPr id="6" name="who-02.-number">
            <a:extLst>
              <a:ext uri="{FF2B5EF4-FFF2-40B4-BE49-F238E27FC236}">
                <a16:creationId xmlns:a16="http://schemas.microsoft.com/office/drawing/2014/main" id="{40C14953-5811-42FA-A713-9F1F37D4C999}"/>
              </a:ext>
            </a:extLst>
          </p:cNvPr>
          <p:cNvSpPr>
            <a:spLocks noGrp="1"/>
          </p:cNvSpPr>
          <p:nvPr/>
        </p:nvSpPr>
        <p:spPr>
          <a:xfrm>
            <a:off x="1857375" y="3857625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02.</a:t>
            </a:r>
          </a:p>
        </p:txBody>
      </p:sp>
      <p:sp>
        <p:nvSpPr>
          <p:cNvPr id="7" name="who-02.-heading">
            <a:extLst>
              <a:ext uri="{FF2B5EF4-FFF2-40B4-BE49-F238E27FC236}">
                <a16:creationId xmlns:a16="http://schemas.microsoft.com/office/drawing/2014/main" id="{B0361C77-BBF7-401B-98D0-6EF0453F96C5}"/>
              </a:ext>
            </a:extLst>
          </p:cNvPr>
          <p:cNvSpPr>
            <a:spLocks noGrp="1"/>
          </p:cNvSpPr>
          <p:nvPr/>
        </p:nvSpPr>
        <p:spPr>
          <a:xfrm>
            <a:off x="2619375" y="3886200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NUESTRA INSPIRACIÓN</a:t>
            </a:r>
          </a:p>
        </p:txBody>
      </p:sp>
      <p:sp>
        <p:nvSpPr>
          <p:cNvPr id="8" name="who-02.-body">
            <a:extLst>
              <a:ext uri="{FF2B5EF4-FFF2-40B4-BE49-F238E27FC236}">
                <a16:creationId xmlns:a16="http://schemas.microsoft.com/office/drawing/2014/main" id="{74F2E822-ECA3-4A97-973F-392DB345109E}"/>
              </a:ext>
            </a:extLst>
          </p:cNvPr>
          <p:cNvSpPr>
            <a:spLocks noGrp="1"/>
          </p:cNvSpPr>
          <p:nvPr/>
        </p:nvSpPr>
        <p:spPr>
          <a:xfrm>
            <a:off x="2619375" y="4200525"/>
            <a:ext cx="4191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rPr>
              <a:t>Nacemos de una trayectoria dedicada a la educación y de la convicción de que quienes educan requieren apoyo, actualización y herramientas confiables.</a:t>
            </a:r>
          </a:p>
        </p:txBody>
      </p:sp>
      <p:sp>
        <p:nvSpPr>
          <p:cNvPr id="9" name="who-03.-number">
            <a:extLst>
              <a:ext uri="{FF2B5EF4-FFF2-40B4-BE49-F238E27FC236}">
                <a16:creationId xmlns:a16="http://schemas.microsoft.com/office/drawing/2014/main" id="{959F8BAE-BE5B-432A-A87B-D6794AFB7D3D}"/>
              </a:ext>
            </a:extLst>
          </p:cNvPr>
          <p:cNvSpPr>
            <a:spLocks noGrp="1"/>
          </p:cNvSpPr>
          <p:nvPr/>
        </p:nvSpPr>
        <p:spPr>
          <a:xfrm>
            <a:off x="1857375" y="5353050"/>
            <a:ext cx="66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21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03.</a:t>
            </a:r>
          </a:p>
        </p:txBody>
      </p:sp>
      <p:sp>
        <p:nvSpPr>
          <p:cNvPr id="10" name="who-03.-heading">
            <a:extLst>
              <a:ext uri="{FF2B5EF4-FFF2-40B4-BE49-F238E27FC236}">
                <a16:creationId xmlns:a16="http://schemas.microsoft.com/office/drawing/2014/main" id="{FB071213-6E6F-4896-9663-554057EFBC85}"/>
              </a:ext>
            </a:extLst>
          </p:cNvPr>
          <p:cNvSpPr>
            <a:spLocks noGrp="1"/>
          </p:cNvSpPr>
          <p:nvPr/>
        </p:nvSpPr>
        <p:spPr>
          <a:xfrm>
            <a:off x="2619375" y="5381625"/>
            <a:ext cx="4095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PROPUESTA DE VALOR</a:t>
            </a:r>
          </a:p>
        </p:txBody>
      </p:sp>
      <p:sp>
        <p:nvSpPr>
          <p:cNvPr id="11" name="who-03.-body">
            <a:extLst>
              <a:ext uri="{FF2B5EF4-FFF2-40B4-BE49-F238E27FC236}">
                <a16:creationId xmlns:a16="http://schemas.microsoft.com/office/drawing/2014/main" id="{65B017EE-78E0-4291-B6D9-0474473016AF}"/>
              </a:ext>
            </a:extLst>
          </p:cNvPr>
          <p:cNvSpPr>
            <a:spLocks noGrp="1"/>
          </p:cNvSpPr>
          <p:nvPr/>
        </p:nvSpPr>
        <p:spPr>
          <a:xfrm>
            <a:off x="2619375" y="5695950"/>
            <a:ext cx="41910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3000"/>
              </a:lnSpc>
              <a:buNone/>
              <a:def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52A34"/>
                </a:solidFill>
                <a:latin typeface="Open Sans"/>
                <a:ea typeface="Open Sans"/>
                <a:cs typeface="Open Sans"/>
              </a:rPr>
              <a:t>Convertimos necesidades educativas concretas en herramientas aplicables, combinando experiencia, conocimiento especializado y acompañamiento cercano.</a:t>
            </a:r>
          </a:p>
        </p:txBody>
      </p:sp>
      <p:sp>
        <p:nvSpPr>
          <p:cNvPr id="12" name="footer">
            <a:extLst>
              <a:ext uri="{FF2B5EF4-FFF2-40B4-BE49-F238E27FC236}">
                <a16:creationId xmlns:a16="http://schemas.microsoft.com/office/drawing/2014/main" id="{7D93593A-3CBD-4110-9B69-D692564ACA40}"/>
              </a:ext>
            </a:extLst>
          </p:cNvPr>
          <p:cNvSpPr>
            <a:spLocks noGrp="1"/>
          </p:cNvSpPr>
          <p:nvPr/>
        </p:nvSpPr>
        <p:spPr>
          <a:xfrm>
            <a:off x="1428750" y="7137245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rPr>
              <a:t>Presentación / BG Horizonte Educacional</a:t>
            </a:r>
          </a:p>
        </p:txBody>
      </p:sp>
    </p:spTree>
    <p:extLst>
      <p:ext uri="{BB962C8B-B14F-4D97-AF65-F5344CB8AC3E}">
        <p14:creationId xmlns:p14="http://schemas.microsoft.com/office/powerpoint/2010/main" val="1301333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438650" y="1619250"/>
            <a:ext cx="723900" cy="723900"/>
          </a:xfrm>
          <a:prstGeom prst="ellipse">
            <a:avLst/>
          </a:prstGeom>
        </p:spPr>
      </p:pic>
      <p:sp>
        <p:nvSpPr>
          <p:cNvPr id="3" name="Hugo García-name">
            <a:extLst>
              <a:ext uri="{FF2B5EF4-FFF2-40B4-BE49-F238E27FC236}">
                <a16:creationId xmlns:a16="http://schemas.microsoft.com/office/drawing/2014/main" id="{424A15E2-C44C-4124-A48F-366BCEA172E3}"/>
              </a:ext>
            </a:extLst>
          </p:cNvPr>
          <p:cNvSpPr>
            <a:spLocks noGrp="1"/>
          </p:cNvSpPr>
          <p:nvPr/>
        </p:nvSpPr>
        <p:spPr>
          <a:xfrm>
            <a:off x="5410200" y="16764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Hugo García</a:t>
            </a:r>
          </a:p>
        </p:txBody>
      </p:sp>
      <p:sp>
        <p:nvSpPr>
          <p:cNvPr id="4" name="Hugo García-role">
            <a:extLst>
              <a:ext uri="{FF2B5EF4-FFF2-40B4-BE49-F238E27FC236}">
                <a16:creationId xmlns:a16="http://schemas.microsoft.com/office/drawing/2014/main" id="{94A08486-1783-4BF2-ACD0-DF79338CB2B7}"/>
              </a:ext>
            </a:extLst>
          </p:cNvPr>
          <p:cNvSpPr>
            <a:spLocks noGrp="1"/>
          </p:cNvSpPr>
          <p:nvPr/>
        </p:nvSpPr>
        <p:spPr>
          <a:xfrm>
            <a:off x="5410200" y="2009775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rPr>
              <a:t>Presidente · Dirección y gestión</a:t>
            </a: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438650" y="3314700"/>
            <a:ext cx="723900" cy="723900"/>
          </a:xfrm>
          <a:prstGeom prst="ellipse">
            <a:avLst/>
          </a:prstGeom>
        </p:spPr>
      </p:pic>
      <p:sp>
        <p:nvSpPr>
          <p:cNvPr id="6" name="Jessica Briceño-name">
            <a:extLst>
              <a:ext uri="{FF2B5EF4-FFF2-40B4-BE49-F238E27FC236}">
                <a16:creationId xmlns:a16="http://schemas.microsoft.com/office/drawing/2014/main" id="{BA2CA9CB-8EC2-45D9-82AA-09E526D237DE}"/>
              </a:ext>
            </a:extLst>
          </p:cNvPr>
          <p:cNvSpPr>
            <a:spLocks noGrp="1"/>
          </p:cNvSpPr>
          <p:nvPr/>
        </p:nvSpPr>
        <p:spPr>
          <a:xfrm>
            <a:off x="5410200" y="337185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Jessica Briceño</a:t>
            </a:r>
          </a:p>
        </p:txBody>
      </p:sp>
      <p:sp>
        <p:nvSpPr>
          <p:cNvPr id="7" name="Jessica Briceño-role">
            <a:extLst>
              <a:ext uri="{FF2B5EF4-FFF2-40B4-BE49-F238E27FC236}">
                <a16:creationId xmlns:a16="http://schemas.microsoft.com/office/drawing/2014/main" id="{5549655A-6B24-4336-B08A-C7771E75BB50}"/>
              </a:ext>
            </a:extLst>
          </p:cNvPr>
          <p:cNvSpPr>
            <a:spLocks noGrp="1"/>
          </p:cNvSpPr>
          <p:nvPr/>
        </p:nvSpPr>
        <p:spPr>
          <a:xfrm>
            <a:off x="5410200" y="3705225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rPr>
              <a:t>Tesorera · Educación inicial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438650" y="5010150"/>
            <a:ext cx="723900" cy="723900"/>
          </a:xfrm>
          <a:prstGeom prst="ellipse">
            <a:avLst/>
          </a:prstGeom>
        </p:spPr>
      </p:pic>
      <p:sp>
        <p:nvSpPr>
          <p:cNvPr id="9" name="Javier García-name">
            <a:extLst>
              <a:ext uri="{FF2B5EF4-FFF2-40B4-BE49-F238E27FC236}">
                <a16:creationId xmlns:a16="http://schemas.microsoft.com/office/drawing/2014/main" id="{750B1FF4-B088-4A65-94BC-AB3A22950DF1}"/>
              </a:ext>
            </a:extLst>
          </p:cNvPr>
          <p:cNvSpPr>
            <a:spLocks noGrp="1"/>
          </p:cNvSpPr>
          <p:nvPr/>
        </p:nvSpPr>
        <p:spPr>
          <a:xfrm>
            <a:off x="5410200" y="5067300"/>
            <a:ext cx="304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5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Javier García</a:t>
            </a:r>
          </a:p>
        </p:txBody>
      </p:sp>
      <p:sp>
        <p:nvSpPr>
          <p:cNvPr id="10" name="Javier García-role">
            <a:extLst>
              <a:ext uri="{FF2B5EF4-FFF2-40B4-BE49-F238E27FC236}">
                <a16:creationId xmlns:a16="http://schemas.microsoft.com/office/drawing/2014/main" id="{FDBAC871-CBAD-4E4E-9220-9B25ED30A854}"/>
              </a:ext>
            </a:extLst>
          </p:cNvPr>
          <p:cNvSpPr>
            <a:spLocks noGrp="1"/>
          </p:cNvSpPr>
          <p:nvPr/>
        </p:nvSpPr>
        <p:spPr>
          <a:xfrm>
            <a:off x="5410200" y="5400675"/>
            <a:ext cx="3048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273553"/>
                </a:solidFill>
                <a:latin typeface="Open Sans"/>
                <a:ea typeface="Open Sans"/>
                <a:cs typeface="Open Sans"/>
              </a:rPr>
              <a:t>Secretario · Educación y neurociencias</a:t>
            </a:r>
          </a:p>
        </p:txBody>
      </p:sp>
      <p:sp>
        <p:nvSpPr>
          <p:cNvPr id="11" name="leadership-kicker">
            <a:extLst>
              <a:ext uri="{FF2B5EF4-FFF2-40B4-BE49-F238E27FC236}">
                <a16:creationId xmlns:a16="http://schemas.microsoft.com/office/drawing/2014/main" id="{FE93424B-8826-4F9C-9942-BA2C239E72CF}"/>
              </a:ext>
            </a:extLst>
          </p:cNvPr>
          <p:cNvSpPr>
            <a:spLocks noGrp="1"/>
          </p:cNvSpPr>
          <p:nvPr/>
        </p:nvSpPr>
        <p:spPr>
          <a:xfrm>
            <a:off x="9658350" y="1466850"/>
            <a:ext cx="3286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050" b="1">
                <a:solidFill>
                  <a:srgbClr val="F7E9C8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F7E9C8"/>
                </a:solidFill>
                <a:latin typeface="Montserrat"/>
                <a:ea typeface="Montserrat"/>
                <a:cs typeface="Montserrat"/>
              </a:rPr>
              <a:t>EQUIPO DIRECTIVO Y FUNDADOR</a:t>
            </a:r>
          </a:p>
        </p:txBody>
      </p:sp>
      <p:sp>
        <p:nvSpPr>
          <p:cNvPr id="12" name="leadership-title">
            <a:extLst>
              <a:ext uri="{FF2B5EF4-FFF2-40B4-BE49-F238E27FC236}">
                <a16:creationId xmlns:a16="http://schemas.microsoft.com/office/drawing/2014/main" id="{A2B7A0A8-30A6-4E5E-A515-704DE1DCD2CB}"/>
              </a:ext>
            </a:extLst>
          </p:cNvPr>
          <p:cNvSpPr>
            <a:spLocks noGrp="1"/>
          </p:cNvSpPr>
          <p:nvPr/>
        </p:nvSpPr>
        <p:spPr>
          <a:xfrm>
            <a:off x="9658350" y="1809750"/>
            <a:ext cx="3286125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150" b="1">
                <a:solidFill>
                  <a:srgbClr val="F7E9C8"/>
                </a:solidFill>
                <a:latin typeface="Montserrat"/>
                <a:ea typeface="Montserrat"/>
                <a:cs typeface="Montserrat"/>
              </a:defRPr>
            </a:pPr>
            <a:r>
              <a:rPr sz="3150" b="1">
                <a:solidFill>
                  <a:srgbClr val="F7E9C8"/>
                </a:solidFill>
                <a:latin typeface="Montserrat"/>
                <a:ea typeface="Montserrat"/>
                <a:cs typeface="Montserrat"/>
              </a:rPr>
              <a:t>NUESTRO EQUIPO</a:t>
            </a:r>
          </a:p>
        </p:txBody>
      </p:sp>
      <p:sp>
        <p:nvSpPr>
          <p:cNvPr id="13" name="leadership-thesis">
            <a:extLst>
              <a:ext uri="{FF2B5EF4-FFF2-40B4-BE49-F238E27FC236}">
                <a16:creationId xmlns:a16="http://schemas.microsoft.com/office/drawing/2014/main" id="{FB927CB0-6C10-4271-9ED1-06F1E48E6067}"/>
              </a:ext>
            </a:extLst>
          </p:cNvPr>
          <p:cNvSpPr>
            <a:spLocks noGrp="1"/>
          </p:cNvSpPr>
          <p:nvPr/>
        </p:nvSpPr>
        <p:spPr>
          <a:xfrm>
            <a:off x="9658350" y="2857500"/>
            <a:ext cx="3286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Experiencia que se convierte en soluciones</a:t>
            </a:r>
          </a:p>
        </p:txBody>
      </p:sp>
      <p:sp>
        <p:nvSpPr>
          <p:cNvPr id="14" name="leadership-summary">
            <a:extLst>
              <a:ext uri="{FF2B5EF4-FFF2-40B4-BE49-F238E27FC236}">
                <a16:creationId xmlns:a16="http://schemas.microsoft.com/office/drawing/2014/main" id="{50B36BD7-6DE0-49A8-8104-9A910724695E}"/>
              </a:ext>
            </a:extLst>
          </p:cNvPr>
          <p:cNvSpPr>
            <a:spLocks noGrp="1"/>
          </p:cNvSpPr>
          <p:nvPr/>
        </p:nvSpPr>
        <p:spPr>
          <a:xfrm>
            <a:off x="9658350" y="3600450"/>
            <a:ext cx="3286125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Dirección, educación, neurociencias, convivencia, innovación y gestión al servicio de cada institución.</a:t>
            </a:r>
          </a:p>
        </p:txBody>
      </p:sp>
      <p:sp>
        <p:nvSpPr>
          <p:cNvPr id="15" name="leadership-multidisciplinary">
            <a:extLst>
              <a:ext uri="{FF2B5EF4-FFF2-40B4-BE49-F238E27FC236}">
                <a16:creationId xmlns:a16="http://schemas.microsoft.com/office/drawing/2014/main" id="{32AB3ED8-3AB1-41C8-BE15-49D8BC971778}"/>
              </a:ext>
            </a:extLst>
          </p:cNvPr>
          <p:cNvSpPr>
            <a:spLocks noGrp="1"/>
          </p:cNvSpPr>
          <p:nvPr/>
        </p:nvSpPr>
        <p:spPr>
          <a:xfrm>
            <a:off x="9658350" y="5067300"/>
            <a:ext cx="3286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425" b="1">
                <a:solidFill>
                  <a:srgbClr val="F7E9C8"/>
                </a:solidFill>
                <a:latin typeface="Montserrat"/>
                <a:ea typeface="Montserrat"/>
                <a:cs typeface="Montserrat"/>
              </a:defRPr>
            </a:pPr>
            <a:r>
              <a:rPr sz="1425" b="1">
                <a:solidFill>
                  <a:srgbClr val="F7E9C8"/>
                </a:solidFill>
                <a:latin typeface="Montserrat"/>
                <a:ea typeface="Montserrat"/>
                <a:cs typeface="Montserrat"/>
              </a:rPr>
              <a:t>Una mirada multidisciplinaria</a:t>
            </a:r>
          </a:p>
        </p:txBody>
      </p:sp>
      <p:sp>
        <p:nvSpPr>
          <p:cNvPr id="16" name="leadership-multidisciplinary-body">
            <a:extLst>
              <a:ext uri="{FF2B5EF4-FFF2-40B4-BE49-F238E27FC236}">
                <a16:creationId xmlns:a16="http://schemas.microsoft.com/office/drawing/2014/main" id="{464289DB-4208-4201-AA6B-CEA093FFD910}"/>
              </a:ext>
            </a:extLst>
          </p:cNvPr>
          <p:cNvSpPr>
            <a:spLocks noGrp="1"/>
          </p:cNvSpPr>
          <p:nvPr/>
        </p:nvSpPr>
        <p:spPr>
          <a:xfrm>
            <a:off x="9658350" y="5524500"/>
            <a:ext cx="3286125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6000"/>
              </a:lnSpc>
              <a:buNone/>
              <a:defRPr sz="1275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275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Integramos conocimiento pedagógico, científico y estratégico para responder a necesidades reales.</a:t>
            </a:r>
          </a:p>
        </p:txBody>
      </p:sp>
      <p:sp>
        <p:nvSpPr>
          <p:cNvPr id="17" name="footer">
            <a:extLst>
              <a:ext uri="{FF2B5EF4-FFF2-40B4-BE49-F238E27FC236}">
                <a16:creationId xmlns:a16="http://schemas.microsoft.com/office/drawing/2014/main" id="{2290F901-3C6F-41DE-8A2E-B84F714C465D}"/>
              </a:ext>
            </a:extLst>
          </p:cNvPr>
          <p:cNvSpPr>
            <a:spLocks noGrp="1"/>
          </p:cNvSpPr>
          <p:nvPr/>
        </p:nvSpPr>
        <p:spPr>
          <a:xfrm>
            <a:off x="1428750" y="7095428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Presentación / BG Horizonte Educacional</a:t>
            </a:r>
          </a:p>
        </p:txBody>
      </p:sp>
    </p:spTree>
    <p:extLst>
      <p:ext uri="{BB962C8B-B14F-4D97-AF65-F5344CB8AC3E}">
        <p14:creationId xmlns:p14="http://schemas.microsoft.com/office/powerpoint/2010/main" val="89489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476500" y="1543050"/>
            <a:ext cx="1238250" cy="1238250"/>
          </a:xfrm>
          <a:prstGeom prst="ellipse">
            <a:avLst/>
          </a:prstGeom>
        </p:spPr>
      </p:pic>
      <p:sp>
        <p:nvSpPr>
          <p:cNvPr id="3" name="professionals-title">
            <a:extLst>
              <a:ext uri="{FF2B5EF4-FFF2-40B4-BE49-F238E27FC236}">
                <a16:creationId xmlns:a16="http://schemas.microsoft.com/office/drawing/2014/main" id="{EBD28BF0-1871-4141-9221-CBF748C8B199}"/>
              </a:ext>
            </a:extLst>
          </p:cNvPr>
          <p:cNvSpPr>
            <a:spLocks noGrp="1"/>
          </p:cNvSpPr>
          <p:nvPr/>
        </p:nvSpPr>
        <p:spPr>
          <a:xfrm>
            <a:off x="1276350" y="3371850"/>
            <a:ext cx="3905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PROFESIONALES Y</a:t>
            </a:r>
          </a:p>
          <a:p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CAPACITADORES</a:t>
            </a:r>
          </a:p>
        </p:txBody>
      </p:sp>
      <p:sp>
        <p:nvSpPr>
          <p:cNvPr id="4" name="mauricio-name">
            <a:extLst>
              <a:ext uri="{FF2B5EF4-FFF2-40B4-BE49-F238E27FC236}">
                <a16:creationId xmlns:a16="http://schemas.microsoft.com/office/drawing/2014/main" id="{946F0056-69F2-42CD-82FE-506038FCA55B}"/>
              </a:ext>
            </a:extLst>
          </p:cNvPr>
          <p:cNvSpPr>
            <a:spLocks noGrp="1"/>
          </p:cNvSpPr>
          <p:nvPr/>
        </p:nvSpPr>
        <p:spPr>
          <a:xfrm>
            <a:off x="1276350" y="4476750"/>
            <a:ext cx="3810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Dr. Mauricio Valenzuela</a:t>
            </a:r>
          </a:p>
        </p:txBody>
      </p:sp>
      <p:sp>
        <p:nvSpPr>
          <p:cNvPr id="5" name="mauricio-role">
            <a:extLst>
              <a:ext uri="{FF2B5EF4-FFF2-40B4-BE49-F238E27FC236}">
                <a16:creationId xmlns:a16="http://schemas.microsoft.com/office/drawing/2014/main" id="{250685DF-30EF-4101-AEAE-BEB4618167E6}"/>
              </a:ext>
            </a:extLst>
          </p:cNvPr>
          <p:cNvSpPr>
            <a:spLocks noGrp="1"/>
          </p:cNvSpPr>
          <p:nvPr/>
        </p:nvSpPr>
        <p:spPr>
          <a:xfrm>
            <a:off x="1476375" y="5410200"/>
            <a:ext cx="3524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8000"/>
              </a:lnSpc>
              <a:buNone/>
              <a:defRPr sz="1275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275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Neurociencias y aprendizaje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67550" y="1095375"/>
            <a:ext cx="742950" cy="742950"/>
          </a:xfrm>
          <a:prstGeom prst="ellipse">
            <a:avLst/>
          </a:prstGeom>
        </p:spPr>
      </p:pic>
      <p:sp>
        <p:nvSpPr>
          <p:cNvPr id="7" name="Carlos Castillo-name">
            <a:extLst>
              <a:ext uri="{FF2B5EF4-FFF2-40B4-BE49-F238E27FC236}">
                <a16:creationId xmlns:a16="http://schemas.microsoft.com/office/drawing/2014/main" id="{EED123A7-D0F3-453A-A976-7991060B2B79}"/>
              </a:ext>
            </a:extLst>
          </p:cNvPr>
          <p:cNvSpPr>
            <a:spLocks noGrp="1"/>
          </p:cNvSpPr>
          <p:nvPr/>
        </p:nvSpPr>
        <p:spPr>
          <a:xfrm>
            <a:off x="8077200" y="1171575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Carlos Castillo</a:t>
            </a:r>
          </a:p>
        </p:txBody>
      </p:sp>
      <p:sp>
        <p:nvSpPr>
          <p:cNvPr id="8" name="Carlos Castillo-role">
            <a:extLst>
              <a:ext uri="{FF2B5EF4-FFF2-40B4-BE49-F238E27FC236}">
                <a16:creationId xmlns:a16="http://schemas.microsoft.com/office/drawing/2014/main" id="{A369E814-E4BD-4672-9D1D-EEF2AD5905FD}"/>
              </a:ext>
            </a:extLst>
          </p:cNvPr>
          <p:cNvSpPr>
            <a:spLocks noGrp="1"/>
          </p:cNvSpPr>
          <p:nvPr/>
        </p:nvSpPr>
        <p:spPr>
          <a:xfrm>
            <a:off x="8077200" y="1524000"/>
            <a:ext cx="3857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Orientación y convivencia escolar</a:t>
            </a: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067550" y="3105150"/>
            <a:ext cx="742950" cy="742950"/>
          </a:xfrm>
          <a:prstGeom prst="ellipse">
            <a:avLst/>
          </a:prstGeom>
        </p:spPr>
      </p:pic>
      <p:sp>
        <p:nvSpPr>
          <p:cNvPr id="10" name="Vicente Herdocio-name">
            <a:extLst>
              <a:ext uri="{FF2B5EF4-FFF2-40B4-BE49-F238E27FC236}">
                <a16:creationId xmlns:a16="http://schemas.microsoft.com/office/drawing/2014/main" id="{542B1E2E-5403-47BA-B094-08EF2D1E1A5F}"/>
              </a:ext>
            </a:extLst>
          </p:cNvPr>
          <p:cNvSpPr>
            <a:spLocks noGrp="1"/>
          </p:cNvSpPr>
          <p:nvPr/>
        </p:nvSpPr>
        <p:spPr>
          <a:xfrm>
            <a:off x="8077200" y="3181350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Vicente Herdocio</a:t>
            </a:r>
          </a:p>
        </p:txBody>
      </p:sp>
      <p:sp>
        <p:nvSpPr>
          <p:cNvPr id="11" name="Vicente Herdocio-role">
            <a:extLst>
              <a:ext uri="{FF2B5EF4-FFF2-40B4-BE49-F238E27FC236}">
                <a16:creationId xmlns:a16="http://schemas.microsoft.com/office/drawing/2014/main" id="{5131A4A2-FD47-4865-AAA8-0B2DDB8F6621}"/>
              </a:ext>
            </a:extLst>
          </p:cNvPr>
          <p:cNvSpPr>
            <a:spLocks noGrp="1"/>
          </p:cNvSpPr>
          <p:nvPr/>
        </p:nvSpPr>
        <p:spPr>
          <a:xfrm>
            <a:off x="8077200" y="3533775"/>
            <a:ext cx="3857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273553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273553"/>
                </a:solidFill>
                <a:latin typeface="Open Sans"/>
                <a:ea typeface="Open Sans"/>
                <a:cs typeface="Open Sans"/>
              </a:rPr>
              <a:t>Metodologías activas e innovación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067550" y="5467350"/>
            <a:ext cx="742950" cy="742950"/>
          </a:xfrm>
          <a:prstGeom prst="ellipse">
            <a:avLst/>
          </a:prstGeom>
        </p:spPr>
      </p:pic>
      <p:sp>
        <p:nvSpPr>
          <p:cNvPr id="13" name="Benjamín Gatica-name">
            <a:extLst>
              <a:ext uri="{FF2B5EF4-FFF2-40B4-BE49-F238E27FC236}">
                <a16:creationId xmlns:a16="http://schemas.microsoft.com/office/drawing/2014/main" id="{AE1503C8-4DF1-4DF4-AC89-708262118859}"/>
              </a:ext>
            </a:extLst>
          </p:cNvPr>
          <p:cNvSpPr>
            <a:spLocks noGrp="1"/>
          </p:cNvSpPr>
          <p:nvPr/>
        </p:nvSpPr>
        <p:spPr>
          <a:xfrm>
            <a:off x="8077200" y="5543550"/>
            <a:ext cx="3857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Benjamín Gatica</a:t>
            </a:r>
          </a:p>
        </p:txBody>
      </p:sp>
      <p:sp>
        <p:nvSpPr>
          <p:cNvPr id="14" name="Benjamín Gatica-role">
            <a:extLst>
              <a:ext uri="{FF2B5EF4-FFF2-40B4-BE49-F238E27FC236}">
                <a16:creationId xmlns:a16="http://schemas.microsoft.com/office/drawing/2014/main" id="{6E9660B8-C674-4CA7-AE62-EABB3224DA2A}"/>
              </a:ext>
            </a:extLst>
          </p:cNvPr>
          <p:cNvSpPr>
            <a:spLocks noGrp="1"/>
          </p:cNvSpPr>
          <p:nvPr/>
        </p:nvSpPr>
        <p:spPr>
          <a:xfrm>
            <a:off x="8077200" y="5895975"/>
            <a:ext cx="3857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buNone/>
              <a:def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Innovación y desarrollo estratégico</a:t>
            </a:r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8F4E39C6-18D3-48C3-A082-189841ED0211}"/>
              </a:ext>
            </a:extLst>
          </p:cNvPr>
          <p:cNvSpPr>
            <a:spLocks noGrp="1"/>
          </p:cNvSpPr>
          <p:nvPr/>
        </p:nvSpPr>
        <p:spPr>
          <a:xfrm>
            <a:off x="1428750" y="7095428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rPr>
              <a:t>Presentación / BG Horizonte Educacional</a:t>
            </a:r>
          </a:p>
        </p:txBody>
      </p:sp>
    </p:spTree>
    <p:extLst>
      <p:ext uri="{BB962C8B-B14F-4D97-AF65-F5344CB8AC3E}">
        <p14:creationId xmlns:p14="http://schemas.microsoft.com/office/powerpoint/2010/main" val="1389506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sp>
        <p:nvSpPr>
          <p:cNvPr id="2" name="mission-title">
            <a:extLst>
              <a:ext uri="{FF2B5EF4-FFF2-40B4-BE49-F238E27FC236}">
                <a16:creationId xmlns:a16="http://schemas.microsoft.com/office/drawing/2014/main" id="{83C49DE8-B0A9-44EF-80E2-EC58BF18897C}"/>
              </a:ext>
            </a:extLst>
          </p:cNvPr>
          <p:cNvSpPr>
            <a:spLocks noGrp="1"/>
          </p:cNvSpPr>
          <p:nvPr/>
        </p:nvSpPr>
        <p:spPr>
          <a:xfrm>
            <a:off x="771525" y="1466850"/>
            <a:ext cx="3810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MISIÓN</a:t>
            </a:r>
          </a:p>
        </p:txBody>
      </p:sp>
      <p:sp>
        <p:nvSpPr>
          <p:cNvPr id="3" name="mission-body">
            <a:extLst>
              <a:ext uri="{FF2B5EF4-FFF2-40B4-BE49-F238E27FC236}">
                <a16:creationId xmlns:a16="http://schemas.microsoft.com/office/drawing/2014/main" id="{2EE481C2-EED8-40A4-ABD6-D73089C8319D}"/>
              </a:ext>
            </a:extLst>
          </p:cNvPr>
          <p:cNvSpPr>
            <a:spLocks noGrp="1"/>
          </p:cNvSpPr>
          <p:nvPr/>
        </p:nvSpPr>
        <p:spPr>
          <a:xfrm>
            <a:off x="771525" y="2409825"/>
            <a:ext cx="44958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>
                <a:solidFill>
                  <a:srgbClr val="252A34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252A34"/>
                </a:solidFill>
                <a:latin typeface="Open Sans"/>
                <a:ea typeface="Open Sans"/>
                <a:cs typeface="Open Sans"/>
              </a:rPr>
              <a:t>Apoyar a profesionales e instituciones educacionales mediante capacitación, asesoría y acompañamiento técnico, entregando herramientas sólidas, actualizadas y aplicables.</a:t>
            </a:r>
          </a:p>
        </p:txBody>
      </p:sp>
      <p:sp>
        <p:nvSpPr>
          <p:cNvPr id="4" name="vision-title">
            <a:extLst>
              <a:ext uri="{FF2B5EF4-FFF2-40B4-BE49-F238E27FC236}">
                <a16:creationId xmlns:a16="http://schemas.microsoft.com/office/drawing/2014/main" id="{BE511E4A-AF89-4C6E-B246-8A658FE200B0}"/>
              </a:ext>
            </a:extLst>
          </p:cNvPr>
          <p:cNvSpPr>
            <a:spLocks noGrp="1"/>
          </p:cNvSpPr>
          <p:nvPr/>
        </p:nvSpPr>
        <p:spPr>
          <a:xfrm>
            <a:off x="771525" y="4410075"/>
            <a:ext cx="3810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VISIÓN</a:t>
            </a:r>
          </a:p>
        </p:txBody>
      </p:sp>
      <p:sp>
        <p:nvSpPr>
          <p:cNvPr id="5" name="vision-body">
            <a:extLst>
              <a:ext uri="{FF2B5EF4-FFF2-40B4-BE49-F238E27FC236}">
                <a16:creationId xmlns:a16="http://schemas.microsoft.com/office/drawing/2014/main" id="{C52807D6-FB13-478D-9F7B-59CDEF5F1CB2}"/>
              </a:ext>
            </a:extLst>
          </p:cNvPr>
          <p:cNvSpPr>
            <a:spLocks noGrp="1"/>
          </p:cNvSpPr>
          <p:nvPr/>
        </p:nvSpPr>
        <p:spPr>
          <a:xfrm>
            <a:off x="771525" y="5353050"/>
            <a:ext cx="4495800" cy="1219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buNone/>
              <a:defRPr sz="1350" b="0">
                <a:solidFill>
                  <a:srgbClr val="252A34"/>
                </a:solidFill>
                <a:latin typeface="Open Sans"/>
                <a:ea typeface="Open Sans"/>
                <a:cs typeface="Open Sans"/>
              </a:defRPr>
            </a:pPr>
            <a:r>
              <a:rPr sz="1350" b="0">
                <a:solidFill>
                  <a:srgbClr val="252A34"/>
                </a:solidFill>
                <a:latin typeface="Open Sans"/>
                <a:ea typeface="Open Sans"/>
                <a:cs typeface="Open Sans"/>
              </a:rPr>
              <a:t>Ser una ATE reconocida por la calidad de sus profesionales y por entregar soluciones educativas prácticas, confiables y pertinentes a las necesidades de cada institución.</a:t>
            </a:r>
          </a:p>
        </p:txBody>
      </p:sp>
      <p:sp>
        <p:nvSpPr>
          <p:cNvPr id="6" name="contact-web-title">
            <a:extLst>
              <a:ext uri="{FF2B5EF4-FFF2-40B4-BE49-F238E27FC236}">
                <a16:creationId xmlns:a16="http://schemas.microsoft.com/office/drawing/2014/main" id="{AB19526C-F99D-4F18-97F7-F5C223C6368E}"/>
              </a:ext>
            </a:extLst>
          </p:cNvPr>
          <p:cNvSpPr>
            <a:spLocks noGrp="1"/>
          </p:cNvSpPr>
          <p:nvPr/>
        </p:nvSpPr>
        <p:spPr>
          <a:xfrm>
            <a:off x="10382250" y="2190750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SITIO WEB</a:t>
            </a:r>
          </a:p>
        </p:txBody>
      </p:sp>
      <p:sp>
        <p:nvSpPr>
          <p:cNvPr id="7" name="contact-web">
            <a:extLst>
              <a:ext uri="{FF2B5EF4-FFF2-40B4-BE49-F238E27FC236}">
                <a16:creationId xmlns:a16="http://schemas.microsoft.com/office/drawing/2014/main" id="{65685151-ABCF-46F3-B91F-5F4C4C2F3FC7}"/>
              </a:ext>
            </a:extLst>
          </p:cNvPr>
          <p:cNvSpPr>
            <a:spLocks noGrp="1"/>
          </p:cNvSpPr>
          <p:nvPr/>
        </p:nvSpPr>
        <p:spPr>
          <a:xfrm>
            <a:off x="10191750" y="2714625"/>
            <a:ext cx="238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275" b="0">
                <a:solidFill>
                  <a:srgbClr val="42648F"/>
                </a:solidFill>
                <a:latin typeface="Open Sans"/>
                <a:ea typeface="Open Sans"/>
                <a:cs typeface="Open Sans"/>
              </a:defRPr>
            </a:pPr>
            <a:r>
              <a:rPr sz="1250" b="0" dirty="0">
                <a:solidFill>
                  <a:srgbClr val="2B3651"/>
                </a:solidFill>
                <a:latin typeface="Open Sans"/>
                <a:ea typeface="Open Sans"/>
                <a:cs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bghorizonteducacional.cl</a:t>
            </a:r>
            <a:endParaRPr lang="en-US" sz="1250" b="0">
              <a:solidFill>
                <a:srgbClr val="2B3651"/>
              </a:solidFill>
              <a:latin typeface="Open Sans"/>
              <a:ea typeface="Open Sans"/>
              <a:cs typeface="Open Sans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8" name="contact-social-title">
            <a:extLst>
              <a:ext uri="{FF2B5EF4-FFF2-40B4-BE49-F238E27FC236}">
                <a16:creationId xmlns:a16="http://schemas.microsoft.com/office/drawing/2014/main" id="{AC7515D3-D660-4F08-A47F-08665DC7F72E}"/>
              </a:ext>
            </a:extLst>
          </p:cNvPr>
          <p:cNvSpPr>
            <a:spLocks noGrp="1"/>
          </p:cNvSpPr>
          <p:nvPr/>
        </p:nvSpPr>
        <p:spPr>
          <a:xfrm>
            <a:off x="10382250" y="5286375"/>
            <a:ext cx="2190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950" b="1">
                <a:solidFill>
                  <a:srgbClr val="273553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273553"/>
                </a:solidFill>
                <a:latin typeface="Montserrat"/>
                <a:ea typeface="Montserrat"/>
                <a:cs typeface="Montserrat"/>
              </a:rPr>
              <a:t>CONTACTO</a:t>
            </a:r>
          </a:p>
        </p:txBody>
      </p:sp>
      <p:sp>
        <p:nvSpPr>
          <p:cNvPr id="9" name="contact-social">
            <a:extLst>
              <a:ext uri="{FF2B5EF4-FFF2-40B4-BE49-F238E27FC236}">
                <a16:creationId xmlns:a16="http://schemas.microsoft.com/office/drawing/2014/main" id="{79B95175-038A-4F0B-85A8-81F92CD8783F}"/>
              </a:ext>
            </a:extLst>
          </p:cNvPr>
          <p:cNvSpPr>
            <a:spLocks noGrp="1"/>
          </p:cNvSpPr>
          <p:nvPr/>
        </p:nvSpPr>
        <p:spPr>
          <a:xfrm>
            <a:off x="10496550" y="5753100"/>
            <a:ext cx="1531144" cy="42386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2000"/>
              </a:lnSpc>
              <a:buNone/>
              <a:defRPr sz="1275" b="0">
                <a:solidFill>
                  <a:srgbClr val="42648F"/>
                </a:solidFill>
                <a:latin typeface="Open Sans"/>
                <a:ea typeface="Open Sans"/>
                <a:cs typeface="Open Sans"/>
              </a:defRPr>
            </a:pPr>
            <a:r>
              <a:rPr sz="1250" b="0" dirty="0">
                <a:solidFill>
                  <a:srgbClr val="2B3651"/>
                </a:solidFill>
                <a:latin typeface="Open Sans"/>
                <a:ea typeface="Open Sans"/>
                <a:cs typeface="Open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@bgheducacional</a:t>
            </a:r>
            <a:endParaRPr lang="en-US" sz="1250" b="0">
              <a:solidFill>
                <a:srgbClr val="2B3651"/>
              </a:solidFill>
              <a:latin typeface="Open Sans"/>
              <a:ea typeface="Open Sans"/>
              <a:cs typeface="Open Sans"/>
              <a:hlinkClick r:id="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l">
              <a:lnSpc>
                <a:spcPct val="122000"/>
              </a:lnSpc>
              <a:buNone/>
              <a:defRPr sz="1275" b="0">
                <a:solidFill>
                  <a:srgbClr val="42648F"/>
                </a:solidFill>
                <a:latin typeface="Open Sans"/>
                <a:ea typeface="Open Sans"/>
                <a:cs typeface="Open Sans"/>
              </a:defRPr>
            </a:pPr>
            <a:r>
              <a:rPr sz="1250" b="0">
                <a:solidFill>
                  <a:srgbClr val="2B3651"/>
                </a:solidFill>
                <a:latin typeface="Open Sans"/>
                <a:ea typeface="Open Sans"/>
                <a:cs typeface="Open Sans"/>
              </a:rPr>
              <a:t>+56 9 7844 0333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75397BBF-034F-446F-A0B3-335BA3FD421F}"/>
              </a:ext>
            </a:extLst>
          </p:cNvPr>
          <p:cNvSpPr>
            <a:spLocks noGrp="1"/>
          </p:cNvSpPr>
          <p:nvPr/>
        </p:nvSpPr>
        <p:spPr>
          <a:xfrm>
            <a:off x="1428750" y="7096125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defRPr>
            </a:pPr>
            <a:r>
              <a:rPr sz="1125" b="0">
                <a:solidFill>
                  <a:srgbClr val="4E5564"/>
                </a:solidFill>
                <a:latin typeface="Open Sans"/>
                <a:ea typeface="Open Sans"/>
                <a:cs typeface="Open Sans"/>
              </a:rPr>
              <a:t>Presentación / BG Horizonte Educacional</a:t>
            </a:r>
          </a:p>
        </p:txBody>
      </p:sp>
    </p:spTree>
    <p:extLst>
      <p:ext uri="{BB962C8B-B14F-4D97-AF65-F5344CB8AC3E}">
        <p14:creationId xmlns:p14="http://schemas.microsoft.com/office/powerpoint/2010/main" val="57904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3716000" cy="7715250"/>
          </a:xfrm>
          <a:prstGeom prst="rect">
            <a:avLst/>
          </a:prstGeom>
        </p:spPr>
      </p:pic>
      <p:sp>
        <p:nvSpPr>
          <p:cNvPr id="2" name="closing-tagline">
            <a:extLst>
              <a:ext uri="{FF2B5EF4-FFF2-40B4-BE49-F238E27FC236}">
                <a16:creationId xmlns:a16="http://schemas.microsoft.com/office/drawing/2014/main" id="{D7553C26-5251-4F0D-BF42-0C9FD5535AFB}"/>
              </a:ext>
            </a:extLst>
          </p:cNvPr>
          <p:cNvSpPr>
            <a:spLocks noGrp="1"/>
          </p:cNvSpPr>
          <p:nvPr/>
        </p:nvSpPr>
        <p:spPr>
          <a:xfrm>
            <a:off x="3714750" y="5334000"/>
            <a:ext cx="6286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buNone/>
              <a:defRPr sz="1650" b="1">
                <a:solidFill>
                  <a:srgbClr val="F7E9C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7E9C8"/>
                </a:solidFill>
                <a:latin typeface="Montserrat"/>
                <a:ea typeface="Montserrat"/>
                <a:cs typeface="Montserrat"/>
              </a:rPr>
              <a:t>Soluciones profesionales, actuales y aplicables</a:t>
            </a:r>
          </a:p>
          <a:p>
            <a:pPr algn="ctr">
              <a:lnSpc>
                <a:spcPct val="112000"/>
              </a:lnSpc>
              <a:buNone/>
              <a:defRPr sz="1650" b="1">
                <a:solidFill>
                  <a:srgbClr val="F7E9C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F7E9C8"/>
                </a:solidFill>
                <a:latin typeface="Montserrat"/>
                <a:ea typeface="Montserrat"/>
                <a:cs typeface="Montserrat"/>
              </a:rPr>
              <a:t>para fortalecer a quienes educan.</a:t>
            </a:r>
          </a:p>
        </p:txBody>
      </p:sp>
    </p:spTree>
    <p:extLst>
      <p:ext uri="{BB962C8B-B14F-4D97-AF65-F5344CB8AC3E}">
        <p14:creationId xmlns:p14="http://schemas.microsoft.com/office/powerpoint/2010/main" val="199686862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463</Words>
  <Application>Microsoft Office PowerPoint</Application>
  <DocSecurity>0</DocSecurity>
  <PresentationFormat>Custom</PresentationFormat>
  <Paragraphs>68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hugo garcia</cp:lastModifiedBy>
  <cp:revision>16</cp:revision>
  <dcterms:created xsi:type="dcterms:W3CDTF">2026-08-12T00:58:47Z</dcterms:created>
  <dcterms:modified xsi:type="dcterms:W3CDTF">2026-08-31T14:37:43Z</dcterms:modified>
</cp:coreProperties>
</file>